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1324" y="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F9F9F9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2852"/>
            <a:ext cx="4364837" cy="179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F9F9F9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7294" y="1154934"/>
            <a:ext cx="3915511" cy="12553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63745" y="3208620"/>
            <a:ext cx="294004" cy="14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7294" y="910619"/>
            <a:ext cx="1881556" cy="198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200" spc="-7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  <a:r>
              <a:rPr sz="1200" spc="-6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о</a:t>
            </a:r>
            <a:r>
              <a:rPr sz="1200" spc="-20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лек</a:t>
            </a:r>
            <a:r>
              <a:rPr sz="1200" spc="-3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у</a:t>
            </a:r>
            <a:r>
              <a:rPr sz="1200" spc="2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лярная</a:t>
            </a:r>
            <a:r>
              <a:rPr lang="en-US" sz="1200" spc="-40" dirty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z="1200" spc="-1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динами</a:t>
            </a:r>
            <a:r>
              <a:rPr sz="1200" spc="-20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к</a:t>
            </a:r>
            <a:r>
              <a:rPr sz="1200" spc="35" dirty="0" err="1" smtClean="0">
                <a:solidFill>
                  <a:srgbClr val="22373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а</a:t>
            </a:r>
            <a:endParaRPr sz="1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7294" y="1215677"/>
            <a:ext cx="393065" cy="1803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000" spc="-40" dirty="0">
                <a:solidFill>
                  <a:srgbClr val="22373A"/>
                </a:solidFill>
                <a:latin typeface="Trebuchet MS"/>
                <a:cs typeface="Trebuchet MS"/>
              </a:rPr>
              <a:t>Э</a:t>
            </a:r>
            <a:r>
              <a:rPr sz="1000" spc="-55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r>
              <a:rPr sz="1000" spc="35" dirty="0">
                <a:solidFill>
                  <a:srgbClr val="22373A"/>
                </a:solidFill>
                <a:latin typeface="Trebuchet MS"/>
                <a:cs typeface="Trebuchet MS"/>
              </a:rPr>
              <a:t>ап</a:t>
            </a:r>
            <a:r>
              <a:rPr sz="10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000" dirty="0">
                <a:solidFill>
                  <a:srgbClr val="22373A"/>
                </a:solidFill>
                <a:latin typeface="Trebuchet MS"/>
                <a:cs typeface="Trebuchet MS"/>
              </a:rPr>
              <a:t>4</a:t>
            </a:r>
            <a:endParaRPr sz="10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1614544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47294" y="1816361"/>
            <a:ext cx="3517265" cy="670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5500"/>
              </a:lnSpc>
              <a:spcBef>
                <a:spcPts val="100"/>
              </a:spcBef>
            </a:pP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Асеинова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85" dirty="0">
                <a:solidFill>
                  <a:srgbClr val="22373A"/>
                </a:solidFill>
                <a:latin typeface="Trebuchet MS"/>
                <a:cs typeface="Trebuchet MS"/>
              </a:rPr>
              <a:t>Е.В.;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5" dirty="0">
                <a:solidFill>
                  <a:srgbClr val="22373A"/>
                </a:solidFill>
                <a:latin typeface="Trebuchet MS"/>
                <a:cs typeface="Trebuchet MS"/>
              </a:rPr>
              <a:t>Бармина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95" dirty="0">
                <a:solidFill>
                  <a:srgbClr val="22373A"/>
                </a:solidFill>
                <a:latin typeface="Trebuchet MS"/>
                <a:cs typeface="Trebuchet MS"/>
              </a:rPr>
              <a:t>О.К.;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Горбунова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80" dirty="0">
                <a:solidFill>
                  <a:srgbClr val="22373A"/>
                </a:solidFill>
                <a:latin typeface="Trebuchet MS"/>
                <a:cs typeface="Trebuchet MS"/>
              </a:rPr>
              <a:t>Я.М.;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0" dirty="0">
                <a:solidFill>
                  <a:srgbClr val="22373A"/>
                </a:solidFill>
                <a:latin typeface="Trebuchet MS"/>
                <a:cs typeface="Trebuchet MS"/>
              </a:rPr>
              <a:t>Евсеева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05" dirty="0">
                <a:solidFill>
                  <a:srgbClr val="22373A"/>
                </a:solidFill>
                <a:latin typeface="Trebuchet MS"/>
                <a:cs typeface="Trebuchet MS"/>
              </a:rPr>
              <a:t>Д.О.;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5" dirty="0">
                <a:solidFill>
                  <a:srgbClr val="22373A"/>
                </a:solidFill>
                <a:latin typeface="Trebuchet MS"/>
                <a:cs typeface="Trebuchet MS"/>
              </a:rPr>
              <a:t>Исаханян</a:t>
            </a:r>
            <a:r>
              <a:rPr sz="8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145" dirty="0">
                <a:solidFill>
                  <a:srgbClr val="22373A"/>
                </a:solidFill>
                <a:latin typeface="Trebuchet MS"/>
                <a:cs typeface="Trebuchet MS"/>
              </a:rPr>
              <a:t>Э.Т. </a:t>
            </a:r>
            <a:r>
              <a:rPr sz="850" spc="-24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850" spc="-30" dirty="0">
                <a:solidFill>
                  <a:srgbClr val="22373A"/>
                </a:solidFill>
                <a:latin typeface="Trebuchet MS"/>
                <a:cs typeface="Trebuchet MS"/>
              </a:rPr>
              <a:t>2022 </a:t>
            </a:r>
            <a:r>
              <a:rPr sz="850" dirty="0">
                <a:solidFill>
                  <a:srgbClr val="22373A"/>
                </a:solidFill>
                <a:latin typeface="Trebuchet MS"/>
                <a:cs typeface="Trebuchet MS"/>
              </a:rPr>
              <a:t>March</a:t>
            </a:r>
            <a:r>
              <a:rPr sz="850" spc="-25" dirty="0">
                <a:solidFill>
                  <a:srgbClr val="22373A"/>
                </a:solidFill>
                <a:latin typeface="Trebuchet MS"/>
                <a:cs typeface="Trebuchet MS"/>
              </a:rPr>
              <a:t> 24th</a:t>
            </a:r>
            <a:endParaRPr sz="85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95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650" spc="25" dirty="0">
                <a:solidFill>
                  <a:srgbClr val="22373A"/>
                </a:solidFill>
                <a:latin typeface="Trebuchet MS"/>
                <a:cs typeface="Trebuchet MS"/>
              </a:rPr>
              <a:t>RUDN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-10" dirty="0">
                <a:solidFill>
                  <a:srgbClr val="22373A"/>
                </a:solidFill>
                <a:latin typeface="Trebuchet MS"/>
                <a:cs typeface="Trebuchet MS"/>
              </a:rPr>
              <a:t>University,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5" dirty="0">
                <a:solidFill>
                  <a:srgbClr val="22373A"/>
                </a:solidFill>
                <a:latin typeface="Trebuchet MS"/>
                <a:cs typeface="Trebuchet MS"/>
              </a:rPr>
              <a:t>Moscow,</a:t>
            </a:r>
            <a:r>
              <a:rPr sz="65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25" dirty="0">
                <a:solidFill>
                  <a:srgbClr val="22373A"/>
                </a:solidFill>
                <a:latin typeface="Trebuchet MS"/>
                <a:cs typeface="Trebuchet MS"/>
              </a:rPr>
              <a:t>Russian</a:t>
            </a:r>
            <a:r>
              <a:rPr sz="65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50" spc="5" dirty="0">
                <a:solidFill>
                  <a:srgbClr val="22373A"/>
                </a:solidFill>
                <a:latin typeface="Trebuchet MS"/>
                <a:cs typeface="Trebuchet MS"/>
              </a:rPr>
              <a:t>Federation</a:t>
            </a:r>
            <a:endParaRPr sz="65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1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506095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Выв</a:t>
            </a:r>
            <a:r>
              <a:rPr spc="-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ды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5" name="object 5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47294" y="1154934"/>
            <a:ext cx="3620770" cy="12553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результате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работы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над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проектом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мы:</a:t>
            </a:r>
            <a:endParaRPr sz="9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5"/>
              </a:spcBef>
              <a:buChar char="•"/>
              <a:tabLst>
                <a:tab pos="290195" algn="l"/>
              </a:tabLst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ознакомились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с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методом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endParaRPr sz="900">
              <a:latin typeface="Trebuchet MS"/>
              <a:cs typeface="Trebuchet MS"/>
            </a:endParaRPr>
          </a:p>
          <a:p>
            <a:pPr marL="289560" marR="105410" indent="-103505">
              <a:lnSpc>
                <a:spcPct val="144300"/>
              </a:lnSpc>
              <a:buChar char="•"/>
              <a:tabLst>
                <a:tab pos="290195" algn="l"/>
              </a:tabLst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выделили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алгоритм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написания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программы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endParaRPr sz="900">
              <a:latin typeface="Trebuchet MS"/>
              <a:cs typeface="Trebuchet MS"/>
            </a:endParaRPr>
          </a:p>
          <a:p>
            <a:pPr marL="289560" marR="5080" indent="-103505">
              <a:lnSpc>
                <a:spcPct val="144300"/>
              </a:lnSpc>
              <a:buChar char="•"/>
              <a:tabLst>
                <a:tab pos="290195" algn="l"/>
              </a:tabLst>
            </a:pP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реализовали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метод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аргона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10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0" y="82852"/>
            <a:ext cx="734619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В</a:t>
            </a:r>
            <a:r>
              <a:rPr spc="1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в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д</a:t>
            </a:r>
            <a:r>
              <a:rPr spc="-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ение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922019" cy="5080"/>
            </a:xfrm>
            <a:custGeom>
              <a:avLst/>
              <a:gdLst/>
              <a:ahLst/>
              <a:cxnLst/>
              <a:rect l="l" t="t" r="r" b="b"/>
              <a:pathLst>
                <a:path w="922019" h="5079">
                  <a:moveTo>
                    <a:pt x="0" y="5060"/>
                  </a:moveTo>
                  <a:lnTo>
                    <a:pt x="0" y="0"/>
                  </a:lnTo>
                  <a:lnTo>
                    <a:pt x="921597" y="0"/>
                  </a:lnTo>
                  <a:lnTo>
                    <a:pt x="92159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1345542"/>
            <a:ext cx="3912870" cy="8172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предыдущих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этапах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нами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была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описана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задача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проекта,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определены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основные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формулы,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выведен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алгоритм для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написания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программы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 </a:t>
            </a:r>
            <a:r>
              <a:rPr sz="900" spc="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осуществлена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программная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реализация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проекта.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данном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этапе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5" dirty="0">
                <a:solidFill>
                  <a:srgbClr val="22373A"/>
                </a:solidFill>
                <a:latin typeface="Trebuchet MS"/>
                <a:cs typeface="Trebuchet MS"/>
              </a:rPr>
              <a:t>бы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хотели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обсудить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полученные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результаты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провести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самооценку.</a:t>
            </a:r>
            <a:endParaRPr sz="90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2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1306195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Первый</a:t>
            </a:r>
            <a:r>
              <a:rPr lang="en-US"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50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</a:t>
            </a:r>
            <a:r>
              <a:rPr spc="-15" dirty="0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r>
              <a:rPr lang="en-US" spc="-15" dirty="0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6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  <a:r>
              <a:rPr spc="-60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</a:t>
            </a:r>
            <a:r>
              <a:rPr spc="-40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д</a:t>
            </a:r>
            <a:r>
              <a:rPr spc="-1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25" dirty="0" err="1" smtClean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ль</a:t>
            </a:r>
            <a:endParaRPr spc="-25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1383030" cy="5080"/>
            </a:xfrm>
            <a:custGeom>
              <a:avLst/>
              <a:gdLst/>
              <a:ahLst/>
              <a:cxnLst/>
              <a:rect l="l" t="t" r="r" b="b"/>
              <a:pathLst>
                <a:path w="1383030" h="5079">
                  <a:moveTo>
                    <a:pt x="0" y="5060"/>
                  </a:moveTo>
                  <a:lnTo>
                    <a:pt x="0" y="0"/>
                  </a:lnTo>
                  <a:lnTo>
                    <a:pt x="1382431" y="0"/>
                  </a:lnTo>
                  <a:lnTo>
                    <a:pt x="1382431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1444501"/>
            <a:ext cx="3910965" cy="619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Первый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проекта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заключался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описании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модели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теоретическом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описании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задачи.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нём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 определили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основную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задачу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проекта: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написание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программы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динамики.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3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1306195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Первый 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6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  <a:r>
              <a:rPr spc="-6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</a:t>
            </a: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д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2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ль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1843405" cy="5080"/>
            </a:xfrm>
            <a:custGeom>
              <a:avLst/>
              <a:gdLst/>
              <a:ahLst/>
              <a:cxnLst/>
              <a:rect l="l" t="t" r="r" b="b"/>
              <a:pathLst>
                <a:path w="1843405" h="5079">
                  <a:moveTo>
                    <a:pt x="0" y="5060"/>
                  </a:moveTo>
                  <a:lnTo>
                    <a:pt x="0" y="0"/>
                  </a:lnTo>
                  <a:lnTo>
                    <a:pt x="1843195" y="0"/>
                  </a:lnTo>
                  <a:lnTo>
                    <a:pt x="1843195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1147676"/>
            <a:ext cx="3913504" cy="1212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первом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этапе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выяснили,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что такое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молекулярная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динамика.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Метод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рассматривает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поведение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вещества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микроуровне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—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мы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наблюдаем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за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движением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отдельных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молекул.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endParaRPr lang="ru-RU" sz="900" spc="-15" dirty="0" smtClean="0">
              <a:solidFill>
                <a:srgbClr val="22373A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-40" dirty="0" err="1" smtClean="0">
                <a:solidFill>
                  <a:srgbClr val="22373A"/>
                </a:solidFill>
                <a:latin typeface="Trebuchet MS"/>
                <a:cs typeface="Trebuchet MS"/>
              </a:rPr>
              <a:t>Также</a:t>
            </a:r>
            <a:r>
              <a:rPr sz="900" spc="-40" dirty="0" smtClean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254" dirty="0" smtClean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узнали,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что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применение данного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метода даже к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небольшим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системам дает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много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понимания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наблюдаемых свойств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газов,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жидкостей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твердых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40" dirty="0">
                <a:solidFill>
                  <a:srgbClr val="22373A"/>
                </a:solidFill>
                <a:latin typeface="Trebuchet MS"/>
                <a:cs typeface="Trebuchet MS"/>
              </a:rPr>
              <a:t>тел.</a:t>
            </a:r>
            <a:endParaRPr sz="90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4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1306195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Первый 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6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  <a:r>
              <a:rPr spc="-6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</a:t>
            </a: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д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2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ль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5" name="object 5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58794"/>
              <a:ext cx="2304415" cy="5080"/>
            </a:xfrm>
            <a:custGeom>
              <a:avLst/>
              <a:gdLst/>
              <a:ahLst/>
              <a:cxnLst/>
              <a:rect l="l" t="t" r="r" b="b"/>
              <a:pathLst>
                <a:path w="2304415" h="5079">
                  <a:moveTo>
                    <a:pt x="0" y="5060"/>
                  </a:moveTo>
                  <a:lnTo>
                    <a:pt x="0" y="0"/>
                  </a:lnTo>
                  <a:lnTo>
                    <a:pt x="2304030" y="0"/>
                  </a:lnTo>
                  <a:lnTo>
                    <a:pt x="230403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47294" y="999264"/>
            <a:ext cx="3836035" cy="1510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Также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первом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этапе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выделили,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что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необходимо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написания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программы:</a:t>
            </a:r>
            <a:endParaRPr sz="900">
              <a:latin typeface="Trebuchet MS"/>
              <a:cs typeface="Trebuchet MS"/>
            </a:endParaRPr>
          </a:p>
          <a:p>
            <a:pPr marL="289560" marR="105410" indent="-103505">
              <a:lnSpc>
                <a:spcPct val="144300"/>
              </a:lnSpc>
              <a:spcBef>
                <a:spcPts val="775"/>
              </a:spcBef>
              <a:buChar char="•"/>
              <a:tabLst>
                <a:tab pos="290195" algn="l"/>
              </a:tabLst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задание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начальных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условий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с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нулевым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суммарным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импульсом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частиц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80"/>
              </a:spcBef>
              <a:buChar char="•"/>
              <a:tabLst>
                <a:tab pos="290195" algn="l"/>
              </a:tabLst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задание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периодических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граничных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условий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80"/>
              </a:spcBef>
              <a:buChar char="•"/>
              <a:tabLst>
                <a:tab pos="290195" algn="l"/>
              </a:tabLst>
            </a:pP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подбор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подходящего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шага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времени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75"/>
              </a:spcBef>
              <a:buChar char="•"/>
              <a:tabLst>
                <a:tab pos="290195" algn="l"/>
              </a:tabLst>
            </a:pP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проверка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сохранения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5" dirty="0">
                <a:solidFill>
                  <a:srgbClr val="22373A"/>
                </a:solidFill>
                <a:latin typeface="Trebuchet MS"/>
                <a:cs typeface="Trebuchet MS"/>
              </a:rPr>
              <a:t>полной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энергии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импульса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5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0" y="82852"/>
            <a:ext cx="1420419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В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орой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Алг</a:t>
            </a:r>
            <a:r>
              <a:rPr spc="-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ори</a:t>
            </a:r>
            <a:r>
              <a:rPr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6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2765425" cy="5080"/>
            </a:xfrm>
            <a:custGeom>
              <a:avLst/>
              <a:gdLst/>
              <a:ahLst/>
              <a:cxnLst/>
              <a:rect l="l" t="t" r="r" b="b"/>
              <a:pathLst>
                <a:path w="2765425" h="5079">
                  <a:moveTo>
                    <a:pt x="0" y="5060"/>
                  </a:moveTo>
                  <a:lnTo>
                    <a:pt x="0" y="0"/>
                  </a:lnTo>
                  <a:lnTo>
                    <a:pt x="2764864" y="0"/>
                  </a:lnTo>
                  <a:lnTo>
                    <a:pt x="2764864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7294" y="1543447"/>
            <a:ext cx="3543300" cy="421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Второй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этап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проекта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заключался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презентации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выбранному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алгоритму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решения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задачи.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6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630" y="82852"/>
            <a:ext cx="1420419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В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орой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-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Алг</a:t>
            </a:r>
            <a:r>
              <a:rPr spc="-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ори</a:t>
            </a:r>
            <a:r>
              <a:rPr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6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м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5" name="object 5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58794"/>
              <a:ext cx="3225800" cy="5080"/>
            </a:xfrm>
            <a:custGeom>
              <a:avLst/>
              <a:gdLst/>
              <a:ahLst/>
              <a:cxnLst/>
              <a:rect l="l" t="t" r="r" b="b"/>
              <a:pathLst>
                <a:path w="3225800" h="5079">
                  <a:moveTo>
                    <a:pt x="0" y="5060"/>
                  </a:moveTo>
                  <a:lnTo>
                    <a:pt x="0" y="0"/>
                  </a:lnTo>
                  <a:lnTo>
                    <a:pt x="3225628" y="0"/>
                  </a:lnTo>
                  <a:lnTo>
                    <a:pt x="322562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47294" y="1010669"/>
            <a:ext cx="3821429" cy="1510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95"/>
              </a:spcBef>
            </a:pP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Основные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шаги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алгоритма,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который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был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выделен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нами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решения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поставленной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задачи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написания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программы:</a:t>
            </a:r>
            <a:endParaRPr sz="9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buChar char="•"/>
              <a:tabLst>
                <a:tab pos="290195" algn="l"/>
              </a:tabLst>
            </a:pP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Определение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начальных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условий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80"/>
              </a:spcBef>
              <a:buChar char="•"/>
              <a:tabLst>
                <a:tab pos="290195" algn="l"/>
              </a:tabLst>
            </a:pP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Определение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граничных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условий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75"/>
              </a:spcBef>
              <a:buChar char="•"/>
              <a:tabLst>
                <a:tab pos="290195" algn="l"/>
              </a:tabLst>
            </a:pP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Расчет</a:t>
            </a:r>
            <a:r>
              <a:rPr sz="900" spc="-3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значений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ускорений</a:t>
            </a:r>
            <a:r>
              <a:rPr sz="900" spc="-2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частиц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80"/>
              </a:spcBef>
              <a:buChar char="•"/>
              <a:tabLst>
                <a:tab pos="290195" algn="l"/>
              </a:tabLst>
            </a:pPr>
            <a:r>
              <a:rPr sz="900" spc="35" dirty="0">
                <a:solidFill>
                  <a:srgbClr val="22373A"/>
                </a:solidFill>
                <a:latin typeface="Trebuchet MS"/>
                <a:cs typeface="Trebuchet MS"/>
              </a:rPr>
              <a:t>Выбор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шага</a:t>
            </a:r>
            <a:r>
              <a:rPr sz="900" spc="-3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3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времени</a:t>
            </a:r>
            <a:endParaRPr sz="900">
              <a:latin typeface="Trebuchet MS"/>
              <a:cs typeface="Trebuchet MS"/>
            </a:endParaRPr>
          </a:p>
          <a:p>
            <a:pPr marL="289560" indent="-103505">
              <a:lnSpc>
                <a:spcPct val="100000"/>
              </a:lnSpc>
              <a:spcBef>
                <a:spcPts val="480"/>
              </a:spcBef>
              <a:buChar char="•"/>
              <a:tabLst>
                <a:tab pos="290195" algn="l"/>
              </a:tabLst>
            </a:pP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Решение</a:t>
            </a:r>
            <a:r>
              <a:rPr sz="900" spc="-4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системы</a:t>
            </a:r>
            <a:endParaRPr sz="9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7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59410"/>
          </a:xfrm>
          <a:custGeom>
            <a:avLst/>
            <a:gdLst/>
            <a:ahLst/>
            <a:cxnLst/>
            <a:rect l="l" t="t" r="r" b="b"/>
            <a:pathLst>
              <a:path w="4608195" h="359410">
                <a:moveTo>
                  <a:pt x="4608004" y="0"/>
                </a:moveTo>
                <a:lnTo>
                  <a:pt x="0" y="0"/>
                </a:lnTo>
                <a:lnTo>
                  <a:pt x="0" y="358800"/>
                </a:lnTo>
                <a:lnTo>
                  <a:pt x="4608004" y="35880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631" y="82852"/>
            <a:ext cx="2487219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Тр</a:t>
            </a:r>
            <a:r>
              <a:rPr spc="-5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тий </a:t>
            </a:r>
            <a:r>
              <a:rPr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pc="-1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Прогр</a:t>
            </a:r>
            <a:r>
              <a:rPr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аммная</a:t>
            </a:r>
            <a:r>
              <a:rPr spc="-3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pc="2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р</a:t>
            </a:r>
            <a:r>
              <a:rPr spc="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pc="-1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ализ</a:t>
            </a:r>
            <a:r>
              <a:rPr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ация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5" name="object 5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58794"/>
              <a:ext cx="3686810" cy="5080"/>
            </a:xfrm>
            <a:custGeom>
              <a:avLst/>
              <a:gdLst/>
              <a:ahLst/>
              <a:cxnLst/>
              <a:rect l="l" t="t" r="r" b="b"/>
              <a:pathLst>
                <a:path w="3686810" h="5079">
                  <a:moveTo>
                    <a:pt x="0" y="5060"/>
                  </a:moveTo>
                  <a:lnTo>
                    <a:pt x="0" y="0"/>
                  </a:lnTo>
                  <a:lnTo>
                    <a:pt x="3686462" y="0"/>
                  </a:lnTo>
                  <a:lnTo>
                    <a:pt x="3686462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23850" y="842123"/>
            <a:ext cx="3885565" cy="17158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3340" algn="just">
              <a:lnSpc>
                <a:spcPct val="144300"/>
              </a:lnSpc>
              <a:spcBef>
                <a:spcPts val="95"/>
              </a:spcBef>
            </a:pP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Задачей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данного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этапа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являлось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описание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программной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реализации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проекта.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0" dirty="0">
                <a:solidFill>
                  <a:srgbClr val="22373A"/>
                </a:solidFill>
                <a:latin typeface="Trebuchet MS"/>
                <a:cs typeface="Trebuchet MS"/>
              </a:rPr>
              <a:t>В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рамках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dirty="0">
                <a:solidFill>
                  <a:srgbClr val="22373A"/>
                </a:solidFill>
                <a:latin typeface="Trebuchet MS"/>
                <a:cs typeface="Trebuchet MS"/>
              </a:rPr>
              <a:t>этого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этапа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мы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подробно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описали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30" dirty="0">
                <a:solidFill>
                  <a:srgbClr val="22373A"/>
                </a:solidFill>
                <a:latin typeface="Trebuchet MS"/>
                <a:cs typeface="Trebuchet MS"/>
              </a:rPr>
              <a:t>написанный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код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решения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задачи.</a:t>
            </a:r>
            <a:endParaRPr sz="900" dirty="0">
              <a:latin typeface="Trebuchet MS"/>
              <a:cs typeface="Trebuchet MS"/>
            </a:endParaRPr>
          </a:p>
          <a:p>
            <a:pPr marL="12700" marR="5080" algn="just">
              <a:lnSpc>
                <a:spcPct val="144300"/>
              </a:lnSpc>
              <a:spcBef>
                <a:spcPts val="775"/>
              </a:spcBef>
            </a:pP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Итоги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данного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этапа: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endParaRPr lang="ru-RU" sz="900" spc="-5" dirty="0" smtClean="0">
              <a:solidFill>
                <a:srgbClr val="22373A"/>
              </a:solidFill>
              <a:latin typeface="Trebuchet MS"/>
              <a:cs typeface="Trebuchet MS"/>
            </a:endParaRPr>
          </a:p>
          <a:p>
            <a:pPr marL="184150" marR="5080" indent="-171450" algn="just">
              <a:lnSpc>
                <a:spcPct val="144300"/>
              </a:lnSpc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sz="900" spc="25" dirty="0" err="1" smtClean="0">
                <a:solidFill>
                  <a:srgbClr val="22373A"/>
                </a:solidFill>
                <a:latin typeface="Trebuchet MS"/>
                <a:cs typeface="Trebuchet MS"/>
              </a:rPr>
              <a:t>написана</a:t>
            </a:r>
            <a:r>
              <a:rPr sz="900" spc="-5" dirty="0" smtClean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0" dirty="0">
                <a:solidFill>
                  <a:srgbClr val="22373A"/>
                </a:solidFill>
                <a:latin typeface="Trebuchet MS"/>
                <a:cs typeface="Trebuchet MS"/>
              </a:rPr>
              <a:t>программа</a:t>
            </a: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двумерной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молекулярной </a:t>
            </a:r>
            <a:r>
              <a:rPr sz="900" spc="-254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динамики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для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 err="1">
                <a:solidFill>
                  <a:srgbClr val="22373A"/>
                </a:solidFill>
                <a:latin typeface="Trebuchet MS"/>
                <a:cs typeface="Trebuchet MS"/>
              </a:rPr>
              <a:t>аргона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endParaRPr lang="ru-RU" sz="900" spc="-10" dirty="0">
              <a:solidFill>
                <a:srgbClr val="22373A"/>
              </a:solidFill>
              <a:latin typeface="Trebuchet MS"/>
              <a:cs typeface="Trebuchet MS"/>
            </a:endParaRPr>
          </a:p>
          <a:p>
            <a:pPr marL="184150" marR="5080" indent="-171450" algn="just">
              <a:lnSpc>
                <a:spcPct val="144300"/>
              </a:lnSpc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sz="900" spc="20" dirty="0" err="1" smtClean="0">
                <a:solidFill>
                  <a:srgbClr val="22373A"/>
                </a:solidFill>
                <a:latin typeface="Trebuchet MS"/>
                <a:cs typeface="Trebuchet MS"/>
              </a:rPr>
              <a:t>построена</a:t>
            </a:r>
            <a:r>
              <a:rPr sz="900" spc="-10" dirty="0" smtClean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гистограмма</a:t>
            </a:r>
            <a:r>
              <a:rPr sz="900" spc="-1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распределения</a:t>
            </a:r>
            <a:r>
              <a:rPr sz="900" spc="-1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5" dirty="0">
                <a:solidFill>
                  <a:srgbClr val="22373A"/>
                </a:solidFill>
                <a:latin typeface="Trebuchet MS"/>
                <a:cs typeface="Trebuchet MS"/>
              </a:rPr>
              <a:t>частиц </a:t>
            </a:r>
            <a:r>
              <a:rPr sz="900" spc="-26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45" dirty="0">
                <a:solidFill>
                  <a:srgbClr val="22373A"/>
                </a:solidFill>
                <a:latin typeface="Trebuchet MS"/>
                <a:cs typeface="Trebuchet MS"/>
              </a:rPr>
              <a:t>по</a:t>
            </a:r>
            <a:r>
              <a:rPr sz="900" spc="-2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10" dirty="0">
                <a:solidFill>
                  <a:srgbClr val="22373A"/>
                </a:solidFill>
                <a:latin typeface="Trebuchet MS"/>
                <a:cs typeface="Trebuchet MS"/>
              </a:rPr>
              <a:t>скоростям</a:t>
            </a:r>
            <a:endParaRPr sz="9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8</a:t>
            </a:fld>
            <a:r>
              <a:rPr spc="-20" dirty="0"/>
              <a:t>/10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2852"/>
            <a:ext cx="2487219" cy="1673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000" spc="-4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Тр</a:t>
            </a:r>
            <a:r>
              <a:rPr sz="1000" spc="-5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z="1000" spc="-3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тий </a:t>
            </a:r>
            <a:r>
              <a:rPr sz="1000" spc="-5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э</a:t>
            </a:r>
            <a:r>
              <a:rPr sz="1000" spc="-4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т</a:t>
            </a:r>
            <a:r>
              <a:rPr sz="1000" spc="-1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ап.</a:t>
            </a:r>
            <a:r>
              <a:rPr sz="1000" spc="-3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Прогр</a:t>
            </a:r>
            <a:r>
              <a:rPr sz="100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аммная</a:t>
            </a:r>
            <a:r>
              <a:rPr sz="1000" spc="-3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sz="1000" spc="25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р</a:t>
            </a:r>
            <a:r>
              <a:rPr sz="1000" spc="2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е</a:t>
            </a:r>
            <a:r>
              <a:rPr sz="1000" spc="-1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ализ</a:t>
            </a:r>
            <a:r>
              <a:rPr sz="1000" dirty="0">
                <a:solidFill>
                  <a:srgbClr val="F9F9F9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ация</a:t>
            </a:r>
            <a:endParaRPr sz="10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8794"/>
            <a:ext cx="4608195" cy="5080"/>
            <a:chOff x="0" y="35879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6132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879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8794"/>
              <a:ext cx="4147820" cy="5080"/>
            </a:xfrm>
            <a:custGeom>
              <a:avLst/>
              <a:gdLst/>
              <a:ahLst/>
              <a:cxnLst/>
              <a:rect l="l" t="t" r="r" b="b"/>
              <a:pathLst>
                <a:path w="4147820" h="5079">
                  <a:moveTo>
                    <a:pt x="0" y="5060"/>
                  </a:moveTo>
                  <a:lnTo>
                    <a:pt x="0" y="0"/>
                  </a:lnTo>
                  <a:lnTo>
                    <a:pt x="4147226" y="0"/>
                  </a:lnTo>
                  <a:lnTo>
                    <a:pt x="414722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47650" y="555000"/>
            <a:ext cx="1651000" cy="31611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00" spc="-5" dirty="0">
                <a:solidFill>
                  <a:srgbClr val="22373A"/>
                </a:solidFill>
                <a:latin typeface="Trebuchet MS"/>
                <a:cs typeface="Trebuchet MS"/>
              </a:rPr>
              <a:t>Результат</a:t>
            </a:r>
            <a:r>
              <a:rPr sz="900" spc="-4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25" dirty="0">
                <a:solidFill>
                  <a:srgbClr val="22373A"/>
                </a:solidFill>
                <a:latin typeface="Trebuchet MS"/>
                <a:cs typeface="Trebuchet MS"/>
              </a:rPr>
              <a:t>работы</a:t>
            </a:r>
            <a:r>
              <a:rPr sz="900" spc="-3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900" spc="5" dirty="0">
                <a:solidFill>
                  <a:srgbClr val="22373A"/>
                </a:solidFill>
                <a:latin typeface="Trebuchet MS"/>
                <a:cs typeface="Trebuchet MS"/>
              </a:rPr>
              <a:t>программы:</a:t>
            </a:r>
            <a:endParaRPr sz="9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spc="-20" dirty="0"/>
              <a:t>9</a:t>
            </a:fld>
            <a:r>
              <a:rPr spc="-20" dirty="0"/>
              <a:t>/10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3CDB389E-63EC-4BC9-9ED8-9AC840F22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49" y="871112"/>
            <a:ext cx="3551719" cy="199719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1707729" y="2898062"/>
            <a:ext cx="1088760" cy="223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lvl="0">
              <a:spcBef>
                <a:spcPts val="95"/>
              </a:spcBef>
            </a:pPr>
            <a:r>
              <a:rPr lang="en-US"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F</a:t>
            </a:r>
            <a:r>
              <a:rPr lang="en-US" sz="800" spc="-20" dirty="0">
                <a:solidFill>
                  <a:srgbClr val="22373A"/>
                </a:solidFill>
                <a:latin typeface="Lucida Sans Unicode"/>
                <a:cs typeface="Lucida Sans Unicode"/>
              </a:rPr>
              <a:t>i</a:t>
            </a:r>
            <a:r>
              <a:rPr lang="en-US" sz="800" spc="-50" dirty="0">
                <a:solidFill>
                  <a:srgbClr val="22373A"/>
                </a:solidFill>
                <a:latin typeface="Lucida Sans Unicode"/>
                <a:cs typeface="Lucida Sans Unicode"/>
              </a:rPr>
              <a:t>g</a:t>
            </a:r>
            <a:r>
              <a:rPr lang="en-US" sz="800" spc="-15" dirty="0">
                <a:solidFill>
                  <a:srgbClr val="22373A"/>
                </a:solidFill>
                <a:latin typeface="Lucida Sans Unicode"/>
                <a:cs typeface="Lucida Sans Unicode"/>
              </a:rPr>
              <a:t>u</a:t>
            </a:r>
            <a:r>
              <a:rPr lang="en-US" sz="800" spc="-30" dirty="0">
                <a:solidFill>
                  <a:srgbClr val="22373A"/>
                </a:solidFill>
                <a:latin typeface="Lucida Sans Unicode"/>
                <a:cs typeface="Lucida Sans Unicode"/>
              </a:rPr>
              <a:t>r</a:t>
            </a:r>
            <a:r>
              <a:rPr lang="en-US" sz="800" spc="10" dirty="0">
                <a:solidFill>
                  <a:srgbClr val="22373A"/>
                </a:solidFill>
                <a:latin typeface="Lucida Sans Unicode"/>
                <a:cs typeface="Lucida Sans Unicode"/>
              </a:rPr>
              <a:t>e</a:t>
            </a:r>
            <a:r>
              <a:rPr lang="en-US" sz="800" spc="-35" dirty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lang="ru-RU" sz="800" spc="-135" dirty="0" smtClean="0">
                <a:solidFill>
                  <a:srgbClr val="22373A"/>
                </a:solidFill>
                <a:latin typeface="Lucida Sans Unicode"/>
                <a:cs typeface="Lucida Sans Unicode"/>
              </a:rPr>
              <a:t>1</a:t>
            </a:r>
            <a:r>
              <a:rPr lang="en-US" sz="800" spc="-55" dirty="0" smtClean="0">
                <a:solidFill>
                  <a:srgbClr val="22373A"/>
                </a:solidFill>
                <a:latin typeface="Lucida Sans Unicode"/>
                <a:cs typeface="Lucida Sans Unicode"/>
              </a:rPr>
              <a:t>:</a:t>
            </a:r>
            <a:r>
              <a:rPr lang="en-US" sz="800" spc="-35" dirty="0" smtClean="0">
                <a:solidFill>
                  <a:srgbClr val="22373A"/>
                </a:solidFill>
                <a:latin typeface="Lucida Sans Unicode"/>
                <a:cs typeface="Lucida Sans Unicode"/>
              </a:rPr>
              <a:t> </a:t>
            </a:r>
            <a:r>
              <a:rPr lang="ru-RU" sz="850" spc="-25" dirty="0">
                <a:solidFill>
                  <a:srgbClr val="22373A"/>
                </a:solidFill>
                <a:latin typeface="Trebuchet MS"/>
                <a:cs typeface="Trebuchet MS"/>
              </a:rPr>
              <a:t>Р</a:t>
            </a:r>
            <a:r>
              <a:rPr lang="ru-RU" sz="850" spc="-30" dirty="0">
                <a:solidFill>
                  <a:srgbClr val="22373A"/>
                </a:solidFill>
                <a:latin typeface="Trebuchet MS"/>
                <a:cs typeface="Trebuchet MS"/>
              </a:rPr>
              <a:t>е</a:t>
            </a:r>
            <a:r>
              <a:rPr lang="ru-RU" sz="850" spc="5" dirty="0">
                <a:solidFill>
                  <a:srgbClr val="22373A"/>
                </a:solidFill>
                <a:latin typeface="Trebuchet MS"/>
                <a:cs typeface="Trebuchet MS"/>
              </a:rPr>
              <a:t>з</a:t>
            </a:r>
            <a:r>
              <a:rPr lang="ru-RU" sz="850" spc="-35" dirty="0">
                <a:solidFill>
                  <a:srgbClr val="22373A"/>
                </a:solidFill>
                <a:latin typeface="Trebuchet MS"/>
                <a:cs typeface="Trebuchet MS"/>
              </a:rPr>
              <a:t>у</a:t>
            </a:r>
            <a:r>
              <a:rPr lang="ru-RU" sz="850" spc="-5" dirty="0">
                <a:solidFill>
                  <a:srgbClr val="22373A"/>
                </a:solidFill>
                <a:latin typeface="Trebuchet MS"/>
                <a:cs typeface="Trebuchet MS"/>
              </a:rPr>
              <a:t>л</a:t>
            </a:r>
            <a:r>
              <a:rPr lang="ru-RU" sz="850" spc="-30" dirty="0">
                <a:solidFill>
                  <a:srgbClr val="22373A"/>
                </a:solidFill>
                <a:latin typeface="Trebuchet MS"/>
                <a:cs typeface="Trebuchet MS"/>
              </a:rPr>
              <a:t>ь</a:t>
            </a:r>
            <a:r>
              <a:rPr lang="ru-RU" sz="850" spc="-40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r>
              <a:rPr lang="ru-RU" sz="850" spc="-5" dirty="0">
                <a:solidFill>
                  <a:srgbClr val="22373A"/>
                </a:solidFill>
                <a:latin typeface="Trebuchet MS"/>
                <a:cs typeface="Trebuchet MS"/>
              </a:rPr>
              <a:t>а</a:t>
            </a:r>
            <a:r>
              <a:rPr lang="ru-RU" sz="850" spc="-20" dirty="0">
                <a:solidFill>
                  <a:srgbClr val="22373A"/>
                </a:solidFill>
                <a:latin typeface="Trebuchet MS"/>
                <a:cs typeface="Trebuchet MS"/>
              </a:rPr>
              <a:t>т</a:t>
            </a:r>
            <a:endParaRPr lang="ru-RU" sz="850" dirty="0">
              <a:solidFill>
                <a:prstClr val="black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340</Words>
  <Application>Microsoft Office PowerPoint</Application>
  <PresentationFormat>Произвольный</PresentationFormat>
  <Paragraphs>52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Comic Sans MS</vt:lpstr>
      <vt:lpstr>Lucida Sans Unicode</vt:lpstr>
      <vt:lpstr>Trebuchet MS</vt:lpstr>
      <vt:lpstr>Office Theme</vt:lpstr>
      <vt:lpstr>Молекулярная динамика</vt:lpstr>
      <vt:lpstr>Введение</vt:lpstr>
      <vt:lpstr>Первый этап. Модель</vt:lpstr>
      <vt:lpstr>Первый этап. Модель</vt:lpstr>
      <vt:lpstr>Первый этап. Модель</vt:lpstr>
      <vt:lpstr>Второй этап. Алгоритм</vt:lpstr>
      <vt:lpstr>Второй этап. Алгоритм</vt:lpstr>
      <vt:lpstr>Третий этап. Программная реализация</vt:lpstr>
      <vt:lpstr>Презентация PowerPoint</vt:lpstr>
      <vt:lpstr>Выводы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Молекулярная динамика - Этап 4</dc:title>
  <dc:creator>Асеинова Е.В.; Бармина О.К.; Горбунова Я.М.; Евсеева Д.О.; Исаханян Э.Т.</dc:creator>
  <cp:lastModifiedBy>Учетная запись Майкрософт</cp:lastModifiedBy>
  <cp:revision>5</cp:revision>
  <dcterms:created xsi:type="dcterms:W3CDTF">2022-03-25T13:58:17Z</dcterms:created>
  <dcterms:modified xsi:type="dcterms:W3CDTF">2022-03-25T14:19:59Z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2022-03-24T00:00:00Z</vt:filetime>
  </property>
  <property fmtid="{D5CDD505-2E9C-101B-9397-08002B2CF9AE}" pid="3" name="Creator">
    <vt:lpwstr>LaTeX via pandoc</vt:lpwstr>
  </property>
  <property fmtid="{D5CDD505-2E9C-101B-9397-08002B2CF9AE}" pid="4" name="LastSaved">
    <vt:filetime>2022-03-25T00:00:00Z</vt:filetime>
  </property>
</Properties>
</file>